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80" autoAdjust="0"/>
  </p:normalViewPr>
  <p:slideViewPr>
    <p:cSldViewPr>
      <p:cViewPr>
        <p:scale>
          <a:sx n="114" d="100"/>
          <a:sy n="114" d="100"/>
        </p:scale>
        <p:origin x="-270" y="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8DC0E79BDC56AADC0987CA599A222901C68E2C1686CF89EB22DF61D8A9EE90A1C2AC9F9EC8DD7EFB8669B26EF14C7D8331610E935E53C34b9cEH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4464" y="116632"/>
            <a:ext cx="8208912" cy="3600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000" dirty="0" smtClean="0"/>
              <a:t>Алгоритм по НДС и акцизам при ввозе из ЕАЭС</a:t>
            </a:r>
            <a:endParaRPr lang="ru-RU" sz="3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341844"/>
              </p:ext>
            </p:extLst>
          </p:nvPr>
        </p:nvGraphicFramePr>
        <p:xfrm>
          <a:off x="467543" y="1681241"/>
          <a:ext cx="8359094" cy="4271476"/>
        </p:xfrm>
        <a:graphic>
          <a:graphicData uri="http://schemas.openxmlformats.org/drawingml/2006/table">
            <a:tbl>
              <a:tblPr/>
              <a:tblGrid>
                <a:gridCol w="955237"/>
                <a:gridCol w="269802"/>
                <a:gridCol w="2089773"/>
                <a:gridCol w="288245"/>
                <a:gridCol w="1538527"/>
                <a:gridCol w="320845"/>
                <a:gridCol w="2896665"/>
              </a:tblGrid>
              <a:tr h="1042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Дата события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Оформление документов в учете при переходе права собственности на импортируемый товар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Декларация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Срок уплаты налога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27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февраль 2023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Symbol"/>
                        </a:rPr>
                        <a:t>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 на учет импортированного (ввезенного) товара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486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20.03.2023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Symbol"/>
                        </a:rPr>
                        <a:t>Ö</a:t>
                      </a:r>
                    </a:p>
                    <a:p>
                      <a:pPr algn="l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косвенным налогам при импорте (НДС, акцизы)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 февраль</a:t>
                      </a:r>
                    </a:p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Symbol"/>
                        </a:rPr>
                        <a:t>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НДС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февраль 2023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 за февраль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44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Март 2023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Symbol"/>
                        </a:rPr>
                        <a:t>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 на учет импортированного (ввезенного) товара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2000" b="1" i="0" u="none" strike="noStrike" dirty="0">
                        <a:solidFill>
                          <a:srgbClr val="00B050"/>
                        </a:solidFill>
                        <a:effectLst/>
                        <a:latin typeface="Symbo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23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20.04.2023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en-US" sz="1800" b="1" i="0" u="none" strike="noStrike" dirty="0" smtClean="0">
                          <a:solidFill>
                            <a:srgbClr val="00B050"/>
                          </a:solidFill>
                          <a:effectLst/>
                          <a:latin typeface="Symbol"/>
                        </a:rPr>
                        <a:t>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косвенным налогам при импорте (НДС, акцизы)  за март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>
                          <a:solidFill>
                            <a:srgbClr val="00B050"/>
                          </a:solidFill>
                          <a:effectLst/>
                          <a:latin typeface="Symbol"/>
                        </a:rPr>
                        <a:t>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НДС за  март 2023 года</a:t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 за март 2023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812360" y="3645024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620688"/>
            <a:ext cx="831103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dirty="0" smtClean="0"/>
              <a:t>Основание: </a:t>
            </a:r>
            <a:r>
              <a:rPr lang="ru-RU" sz="1600" u="sng" dirty="0" smtClean="0"/>
              <a:t>пункты 19 и 20 </a:t>
            </a:r>
            <a:r>
              <a:rPr lang="ru-RU" sz="1600" u="sng" dirty="0" smtClean="0">
                <a:hlinkClick r:id="rId2"/>
              </a:rPr>
              <a:t>Протокола </a:t>
            </a:r>
            <a:r>
              <a:rPr lang="ru-RU" sz="1600" u="sng" dirty="0">
                <a:hlinkClick r:id="rId2"/>
              </a:rPr>
              <a:t>о порядке взимания косвенных налогов и механизме контроля за их уплатой при экспорте и импорте товаров, выполнении работ, оказании </a:t>
            </a:r>
            <a:r>
              <a:rPr lang="ru-RU" sz="1600" u="sng" dirty="0" smtClean="0">
                <a:hlinkClick r:id="rId2"/>
              </a:rPr>
              <a:t>услуг (приложение </a:t>
            </a:r>
            <a:r>
              <a:rPr lang="ru-RU" sz="1600" u="sng" dirty="0">
                <a:hlinkClick r:id="rId2"/>
              </a:rPr>
              <a:t>N 18 к Договору о </a:t>
            </a:r>
            <a:r>
              <a:rPr lang="ru-RU" sz="1600" u="sng" dirty="0" smtClean="0">
                <a:hlinkClick r:id="rId2"/>
              </a:rPr>
              <a:t>ЕАЭС от 29.05.2014).</a:t>
            </a:r>
          </a:p>
          <a:p>
            <a:pPr algn="r"/>
            <a:r>
              <a:rPr lang="ru-RU" sz="1600" u="sng" dirty="0" smtClean="0">
                <a:solidFill>
                  <a:srgbClr val="0070C0"/>
                </a:solidFill>
                <a:hlinkClick r:id="rId2"/>
              </a:rPr>
              <a:t>ПРИМЕР:</a:t>
            </a:r>
            <a:endParaRPr lang="ru-RU" u="sng" dirty="0">
              <a:solidFill>
                <a:srgbClr val="0070C0"/>
              </a:solidFill>
              <a:hlinkClick r:id="rId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20869" y="530120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1 платежный </a:t>
            </a:r>
          </a:p>
          <a:p>
            <a:pPr algn="ctr"/>
            <a:r>
              <a:rPr lang="ru-RU" sz="1200" dirty="0" smtClean="0"/>
              <a:t>документ </a:t>
            </a:r>
          </a:p>
          <a:p>
            <a:pPr algn="ctr"/>
            <a:r>
              <a:rPr lang="ru-RU" sz="1200" dirty="0" smtClean="0"/>
              <a:t>на ЕНП</a:t>
            </a:r>
            <a:endParaRPr lang="ru-RU" sz="1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20868" y="3573016"/>
            <a:ext cx="1005769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 платежный </a:t>
            </a:r>
          </a:p>
          <a:p>
            <a:pPr algn="ctr"/>
            <a:r>
              <a:rPr lang="ru-RU" sz="1200" dirty="0"/>
              <a:t>документ </a:t>
            </a:r>
          </a:p>
          <a:p>
            <a:pPr algn="ctr"/>
            <a:r>
              <a:rPr lang="ru-RU" sz="1200" dirty="0"/>
              <a:t>на ЕНП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820869" y="5229200"/>
            <a:ext cx="1005769" cy="792088"/>
          </a:xfrm>
          <a:prstGeom prst="roundRect">
            <a:avLst>
              <a:gd name="adj" fmla="val 178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1 платежный </a:t>
            </a:r>
          </a:p>
          <a:p>
            <a:pPr algn="ctr"/>
            <a:r>
              <a:rPr lang="ru-RU" sz="1200" dirty="0"/>
              <a:t>документ </a:t>
            </a:r>
          </a:p>
          <a:p>
            <a:pPr algn="ctr"/>
            <a:r>
              <a:rPr lang="ru-RU" sz="1200" dirty="0"/>
              <a:t>на ЕНП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6021288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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ведомление об исчисленных налогах  не требуется!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2577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128</Words>
  <Application>Microsoft Office PowerPoint</Application>
  <PresentationFormat>Экран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Алгоритм по НДС и акцизам при ввозе из ЕАЭС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действия для ИП  без работников</dc:title>
  <dc:creator>Дернова Юлия Сергеевна</dc:creator>
  <cp:lastModifiedBy>Белышева Елена Сергеевна</cp:lastModifiedBy>
  <cp:revision>32</cp:revision>
  <cp:lastPrinted>2023-01-26T04:53:36Z</cp:lastPrinted>
  <dcterms:created xsi:type="dcterms:W3CDTF">2023-01-24T12:10:00Z</dcterms:created>
  <dcterms:modified xsi:type="dcterms:W3CDTF">2023-02-15T07:26:51Z</dcterms:modified>
</cp:coreProperties>
</file>