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1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18.10.2022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18.10.2022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18.10.2022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18.10.2022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66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20688"/>
            <a:ext cx="7772400" cy="2088232"/>
          </a:xfrm>
        </p:spPr>
        <p:txBody>
          <a:bodyPr>
            <a:normAutofit fontScale="90000"/>
          </a:bodyPr>
          <a:lstStyle/>
          <a:p>
            <a:pPr lvl="0">
              <a:spcBef>
                <a:spcPct val="20000"/>
              </a:spcBef>
            </a:pP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sz="22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Информация по борьбе с незаконным оборотом наркотиков на территории городского округа Самара</a:t>
            </a:r>
            <a:br>
              <a:rPr lang="ru-RU" sz="22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sz="18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Прокуратура города Самары</a:t>
            </a:r>
            <a:br>
              <a:rPr lang="ru-RU" sz="18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sz="18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Администрация городского округа Самара </a:t>
            </a:r>
            <a:br>
              <a:rPr lang="ru-RU" sz="18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sz="18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Управление МВД России по г. Самаре</a:t>
            </a:r>
            <a:r>
              <a:rPr lang="ru-RU" sz="16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lang="ru-RU" sz="16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sz="16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lang="ru-RU" sz="16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РАЗЪЯСНЯЮТ</a:t>
            </a:r>
            <a:r>
              <a:rPr lang="ru-RU" sz="16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lang="ru-RU" sz="16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3358077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ЭТО ВАЖНО!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196752"/>
            <a:ext cx="8435280" cy="4929411"/>
          </a:xfrm>
        </p:spPr>
        <p:txBody>
          <a:bodyPr>
            <a:normAutofit fontScale="40000" lnSpcReduction="20000"/>
          </a:bodyPr>
          <a:lstStyle/>
          <a:p>
            <a:pPr indent="0" algn="just">
              <a:lnSpc>
                <a:spcPct val="107000"/>
              </a:lnSpc>
              <a:spcAft>
                <a:spcPts val="0"/>
              </a:spcAft>
              <a:buNone/>
            </a:pPr>
            <a:r>
              <a:rPr lang="ru-RU" sz="4000" b="1" i="1" dirty="0">
                <a:latin typeface="Times New Roman"/>
                <a:ea typeface="Calibri"/>
                <a:cs typeface="Times New Roman"/>
              </a:rPr>
              <a:t>При получении информации о фактах незаконного оборота наркотиков, в том числе о </a:t>
            </a:r>
            <a:r>
              <a:rPr lang="ru-RU" sz="4000" b="1" i="1" dirty="0" err="1">
                <a:latin typeface="Times New Roman"/>
                <a:ea typeface="Calibri"/>
                <a:cs typeface="Times New Roman"/>
              </a:rPr>
              <a:t>наркопритоне</a:t>
            </a:r>
            <a:r>
              <a:rPr lang="ru-RU" sz="4000" b="1" i="1" dirty="0">
                <a:latin typeface="Times New Roman"/>
                <a:ea typeface="Calibri"/>
                <a:cs typeface="Times New Roman"/>
              </a:rPr>
              <a:t> и (или) точке по торговле наркотиками, необходимо обратиться по телефонам:</a:t>
            </a:r>
            <a:endParaRPr lang="ru-RU" sz="4000" dirty="0">
              <a:ea typeface="Calibri"/>
              <a:cs typeface="Times New Roman"/>
            </a:endParaRPr>
          </a:p>
          <a:p>
            <a:pPr indent="0" algn="just">
              <a:lnSpc>
                <a:spcPct val="107000"/>
              </a:lnSpc>
              <a:buNone/>
            </a:pPr>
            <a:endParaRPr lang="ru-RU" b="1" dirty="0" smtClean="0">
              <a:latin typeface="Times New Roman"/>
              <a:ea typeface="Calibri"/>
              <a:cs typeface="Times New Roman"/>
            </a:endParaRPr>
          </a:p>
          <a:p>
            <a:pPr indent="0" algn="just">
              <a:lnSpc>
                <a:spcPct val="107000"/>
              </a:lnSpc>
              <a:buNone/>
            </a:pPr>
            <a:r>
              <a:rPr lang="ru-RU" b="1" dirty="0" smtClean="0">
                <a:latin typeface="Times New Roman"/>
                <a:ea typeface="Calibri"/>
                <a:cs typeface="Times New Roman"/>
              </a:rPr>
              <a:t>Прокуратура </a:t>
            </a:r>
            <a:r>
              <a:rPr lang="ru-RU" b="1" dirty="0">
                <a:latin typeface="Times New Roman"/>
                <a:ea typeface="Calibri"/>
                <a:cs typeface="Times New Roman"/>
              </a:rPr>
              <a:t>города </a:t>
            </a:r>
            <a:r>
              <a:rPr lang="ru-RU" b="1" dirty="0" smtClean="0">
                <a:latin typeface="Times New Roman"/>
                <a:ea typeface="Calibri"/>
                <a:cs typeface="Times New Roman"/>
              </a:rPr>
              <a:t>Самары:                                      Управление </a:t>
            </a:r>
            <a:r>
              <a:rPr lang="ru-RU" b="1" dirty="0">
                <a:latin typeface="Times New Roman"/>
                <a:ea typeface="Calibri"/>
                <a:cs typeface="Times New Roman"/>
              </a:rPr>
              <a:t>МВД России по городу Самаре:</a:t>
            </a:r>
            <a:endParaRPr lang="ru-RU" dirty="0">
              <a:ea typeface="Calibri"/>
              <a:cs typeface="Times New Roman"/>
            </a:endParaRPr>
          </a:p>
          <a:p>
            <a:pPr indent="0" algn="just">
              <a:lnSpc>
                <a:spcPct val="107000"/>
              </a:lnSpc>
              <a:buNone/>
            </a:pPr>
            <a:r>
              <a:rPr lang="ru-RU" dirty="0" smtClean="0">
                <a:latin typeface="Times New Roman"/>
                <a:ea typeface="Calibri"/>
                <a:cs typeface="Times New Roman"/>
              </a:rPr>
              <a:t>Тел</a:t>
            </a:r>
            <a:r>
              <a:rPr lang="ru-RU" dirty="0">
                <a:latin typeface="Times New Roman"/>
                <a:ea typeface="Calibri"/>
                <a:cs typeface="Times New Roman"/>
              </a:rPr>
              <a:t>. 339-74-85  (в рабочее время</a:t>
            </a:r>
            <a:r>
              <a:rPr lang="ru-RU" dirty="0" smtClean="0">
                <a:latin typeface="Times New Roman"/>
                <a:ea typeface="Calibri"/>
                <a:cs typeface="Times New Roman"/>
              </a:rPr>
              <a:t>)</a:t>
            </a:r>
            <a:r>
              <a:rPr lang="ru-RU" dirty="0">
                <a:latin typeface="Times New Roman"/>
                <a:ea typeface="Calibri"/>
                <a:cs typeface="Times New Roman"/>
              </a:rPr>
              <a:t> </a:t>
            </a:r>
            <a:r>
              <a:rPr lang="ru-RU" dirty="0" smtClean="0">
                <a:latin typeface="Times New Roman"/>
                <a:ea typeface="Calibri"/>
                <a:cs typeface="Times New Roman"/>
              </a:rPr>
              <a:t>                                   Тел</a:t>
            </a:r>
            <a:r>
              <a:rPr lang="ru-RU" dirty="0">
                <a:latin typeface="Times New Roman"/>
                <a:ea typeface="Calibri"/>
                <a:cs typeface="Times New Roman"/>
              </a:rPr>
              <a:t>.: дежурная часть – 373-76-40</a:t>
            </a:r>
            <a:endParaRPr lang="ru-RU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ru-RU" dirty="0" smtClean="0">
                <a:latin typeface="Times New Roman"/>
                <a:ea typeface="Calibri"/>
                <a:cs typeface="Times New Roman"/>
              </a:rPr>
              <a:t>         </a:t>
            </a:r>
            <a:r>
              <a:rPr lang="en-US" dirty="0" smtClean="0">
                <a:latin typeface="Times New Roman"/>
                <a:ea typeface="Calibri"/>
                <a:cs typeface="Times New Roman"/>
              </a:rPr>
              <a:t>E-mail</a:t>
            </a:r>
            <a:r>
              <a:rPr lang="en-US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:</a:t>
            </a:r>
            <a:r>
              <a:rPr lang="ru-RU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en-US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prok_g.samara@63.mailop.ru</a:t>
            </a:r>
          </a:p>
          <a:p>
            <a:pPr marL="0" indent="0">
              <a:spcAft>
                <a:spcPts val="0"/>
              </a:spcAft>
              <a:buNone/>
            </a:pPr>
            <a:endParaRPr lang="ru-RU" b="1" dirty="0" smtClean="0">
              <a:latin typeface="Times New Roman"/>
              <a:ea typeface="Calibri"/>
              <a:cs typeface="Times New Roman"/>
            </a:endParaRPr>
          </a:p>
          <a:p>
            <a:pPr indent="0" algn="just">
              <a:lnSpc>
                <a:spcPct val="107000"/>
              </a:lnSpc>
              <a:spcAft>
                <a:spcPts val="0"/>
              </a:spcAft>
              <a:buNone/>
            </a:pPr>
            <a:r>
              <a:rPr lang="ru-RU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ru-RU" b="1" dirty="0" smtClean="0">
                <a:latin typeface="Times New Roman"/>
                <a:ea typeface="Calibri"/>
                <a:cs typeface="Times New Roman"/>
              </a:rPr>
              <a:t>                                   Главное </a:t>
            </a:r>
            <a:r>
              <a:rPr lang="ru-RU" b="1" dirty="0">
                <a:latin typeface="Times New Roman"/>
                <a:ea typeface="Calibri"/>
                <a:cs typeface="Times New Roman"/>
              </a:rPr>
              <a:t>Управление МВД России по Самарской области:</a:t>
            </a:r>
            <a:endParaRPr lang="ru-RU" dirty="0">
              <a:ea typeface="Calibri"/>
              <a:cs typeface="Times New Roman"/>
            </a:endParaRPr>
          </a:p>
          <a:p>
            <a:pPr indent="0" algn="just">
              <a:lnSpc>
                <a:spcPct val="107000"/>
              </a:lnSpc>
              <a:spcAft>
                <a:spcPts val="0"/>
              </a:spcAft>
              <a:buNone/>
            </a:pPr>
            <a:r>
              <a:rPr lang="ru-RU" dirty="0" smtClean="0">
                <a:latin typeface="Times New Roman"/>
                <a:ea typeface="Calibri"/>
                <a:cs typeface="Times New Roman"/>
              </a:rPr>
              <a:t>                                                        Тел</a:t>
            </a:r>
            <a:r>
              <a:rPr lang="ru-RU" dirty="0">
                <a:latin typeface="Times New Roman"/>
                <a:ea typeface="Calibri"/>
                <a:cs typeface="Times New Roman"/>
              </a:rPr>
              <a:t>: дежурная часть - 278-22-22</a:t>
            </a:r>
            <a:endParaRPr lang="ru-RU" dirty="0">
              <a:ea typeface="Calibri"/>
              <a:cs typeface="Times New Roman"/>
            </a:endParaRPr>
          </a:p>
          <a:p>
            <a:pPr indent="0" algn="just">
              <a:lnSpc>
                <a:spcPct val="107000"/>
              </a:lnSpc>
              <a:spcAft>
                <a:spcPts val="0"/>
              </a:spcAft>
              <a:buNone/>
            </a:pPr>
            <a:r>
              <a:rPr lang="ru-RU" dirty="0" smtClean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                                                               E-</a:t>
            </a:r>
            <a:r>
              <a:rPr lang="ru-RU" dirty="0" err="1" smtClean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mail</a:t>
            </a:r>
            <a:r>
              <a:rPr lang="ru-RU" dirty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: gumvd63@mvd.ru</a:t>
            </a:r>
            <a:endParaRPr lang="ru-RU" dirty="0">
              <a:solidFill>
                <a:srgbClr val="0070C0"/>
              </a:solidFill>
              <a:ea typeface="Calibri"/>
              <a:cs typeface="Times New Roman"/>
            </a:endParaRPr>
          </a:p>
          <a:p>
            <a:pPr indent="0" algn="just">
              <a:lnSpc>
                <a:spcPct val="107000"/>
              </a:lnSpc>
              <a:spcAft>
                <a:spcPts val="0"/>
              </a:spcAft>
              <a:buNone/>
            </a:pPr>
            <a:endParaRPr lang="ru-RU" b="1" dirty="0" smtClean="0">
              <a:latin typeface="Times New Roman"/>
              <a:ea typeface="Calibri"/>
              <a:cs typeface="Times New Roman"/>
            </a:endParaRPr>
          </a:p>
          <a:p>
            <a:pPr indent="0" algn="just">
              <a:lnSpc>
                <a:spcPct val="107000"/>
              </a:lnSpc>
              <a:spcAft>
                <a:spcPts val="0"/>
              </a:spcAft>
              <a:buNone/>
            </a:pPr>
            <a:r>
              <a:rPr lang="ru-RU" b="1" dirty="0" smtClean="0">
                <a:latin typeface="Times New Roman"/>
                <a:ea typeface="Calibri"/>
                <a:cs typeface="Times New Roman"/>
              </a:rPr>
              <a:t>Департамент </a:t>
            </a:r>
            <a:r>
              <a:rPr lang="ru-RU" b="1" dirty="0">
                <a:latin typeface="Times New Roman"/>
                <a:ea typeface="Calibri"/>
                <a:cs typeface="Times New Roman"/>
              </a:rPr>
              <a:t>по вопросам общественной безопасности и противодействия коррупции</a:t>
            </a:r>
            <a:endParaRPr lang="ru-RU" dirty="0">
              <a:ea typeface="Calibri"/>
              <a:cs typeface="Times New Roman"/>
            </a:endParaRPr>
          </a:p>
          <a:p>
            <a:pPr indent="0" algn="just">
              <a:lnSpc>
                <a:spcPct val="107000"/>
              </a:lnSpc>
              <a:spcAft>
                <a:spcPts val="0"/>
              </a:spcAft>
              <a:buNone/>
            </a:pPr>
            <a:r>
              <a:rPr lang="ru-RU" b="1" dirty="0">
                <a:latin typeface="Times New Roman"/>
                <a:ea typeface="Calibri"/>
                <a:cs typeface="Times New Roman"/>
              </a:rPr>
              <a:t>Администрации городского округа Самара:</a:t>
            </a:r>
            <a:endParaRPr lang="ru-RU" dirty="0">
              <a:ea typeface="Calibri"/>
              <a:cs typeface="Times New Roman"/>
            </a:endParaRPr>
          </a:p>
          <a:p>
            <a:pPr indent="0" algn="just">
              <a:lnSpc>
                <a:spcPct val="107000"/>
              </a:lnSpc>
              <a:spcAft>
                <a:spcPts val="0"/>
              </a:spcAft>
              <a:buNone/>
            </a:pPr>
            <a:r>
              <a:rPr lang="ru-RU" dirty="0">
                <a:latin typeface="Times New Roman"/>
                <a:ea typeface="Calibri"/>
                <a:cs typeface="Times New Roman"/>
              </a:rPr>
              <a:t>Тел: 337-36-26 (в рабочее время) – </a:t>
            </a:r>
            <a:r>
              <a:rPr lang="ru-RU" sz="4000" i="1" dirty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принимаются анонимные звонки</a:t>
            </a:r>
          </a:p>
          <a:p>
            <a:pPr indent="0" algn="just">
              <a:lnSpc>
                <a:spcPct val="107000"/>
              </a:lnSpc>
              <a:spcAft>
                <a:spcPts val="0"/>
              </a:spcAft>
              <a:buNone/>
            </a:pPr>
            <a:endParaRPr lang="ru-RU" b="1" dirty="0" smtClean="0">
              <a:latin typeface="Times New Roman"/>
              <a:ea typeface="Calibri"/>
              <a:cs typeface="Times New Roman"/>
            </a:endParaRPr>
          </a:p>
          <a:p>
            <a:pPr indent="0" algn="just">
              <a:lnSpc>
                <a:spcPct val="107000"/>
              </a:lnSpc>
              <a:spcAft>
                <a:spcPts val="0"/>
              </a:spcAft>
              <a:buNone/>
            </a:pPr>
            <a:r>
              <a:rPr lang="ru-RU" sz="3500" b="1" dirty="0" smtClean="0">
                <a:latin typeface="Times New Roman"/>
                <a:ea typeface="Calibri"/>
                <a:cs typeface="Times New Roman"/>
              </a:rPr>
              <a:t>Отправить </a:t>
            </a:r>
            <a:r>
              <a:rPr lang="ru-RU" sz="3500" b="1" dirty="0">
                <a:latin typeface="Times New Roman"/>
                <a:ea typeface="Calibri"/>
                <a:cs typeface="Times New Roman"/>
              </a:rPr>
              <a:t>сообщение или направить ссылку на интернет </a:t>
            </a:r>
            <a:r>
              <a:rPr lang="ru-RU" sz="3500" b="1" dirty="0" smtClean="0">
                <a:latin typeface="Times New Roman"/>
                <a:ea typeface="Calibri"/>
                <a:cs typeface="Times New Roman"/>
              </a:rPr>
              <a:t>– ресурс, </a:t>
            </a:r>
            <a:r>
              <a:rPr lang="ru-RU" sz="3500" b="1" dirty="0">
                <a:latin typeface="Times New Roman"/>
                <a:ea typeface="Calibri"/>
                <a:cs typeface="Times New Roman"/>
              </a:rPr>
              <a:t>на котором склоняют к потреблению наркотических или психотропных веществ, рекламируют запрещённые вещества и препараты, а также предлагают </a:t>
            </a:r>
            <a:r>
              <a:rPr lang="ru-RU" sz="3500" b="1" dirty="0" smtClean="0">
                <a:latin typeface="Times New Roman"/>
                <a:ea typeface="Calibri"/>
                <a:cs typeface="Times New Roman"/>
              </a:rPr>
              <a:t>их купить </a:t>
            </a:r>
            <a:r>
              <a:rPr lang="ru-RU" sz="3500" b="1" dirty="0">
                <a:latin typeface="Times New Roman"/>
                <a:ea typeface="Calibri"/>
                <a:cs typeface="Times New Roman"/>
              </a:rPr>
              <a:t>или участвовать в их распространении, любую другую информацию, связанную с незаконным оборотом </a:t>
            </a:r>
            <a:r>
              <a:rPr lang="ru-RU" sz="3500" b="1" dirty="0" smtClean="0">
                <a:latin typeface="Times New Roman"/>
                <a:ea typeface="Calibri"/>
                <a:cs typeface="Times New Roman"/>
              </a:rPr>
              <a:t>наркотиков,  </a:t>
            </a:r>
            <a:r>
              <a:rPr lang="ru-RU" sz="3500" b="1" dirty="0">
                <a:latin typeface="Times New Roman"/>
                <a:ea typeface="Calibri"/>
                <a:cs typeface="Times New Roman"/>
              </a:rPr>
              <a:t>можно на электронную почту</a:t>
            </a:r>
            <a:endParaRPr lang="ru-RU" sz="3500" b="1" dirty="0">
              <a:ea typeface="Calibri"/>
              <a:cs typeface="Times New Roman"/>
            </a:endParaRPr>
          </a:p>
          <a:p>
            <a:pPr indent="0" algn="just">
              <a:lnSpc>
                <a:spcPct val="107000"/>
              </a:lnSpc>
              <a:spcAft>
                <a:spcPts val="0"/>
              </a:spcAft>
              <a:buNone/>
            </a:pPr>
            <a:r>
              <a:rPr lang="ru-RU" dirty="0">
                <a:latin typeface="Times New Roman"/>
                <a:ea typeface="Calibri"/>
                <a:cs typeface="Times New Roman"/>
              </a:rPr>
              <a:t>E-</a:t>
            </a:r>
            <a:r>
              <a:rPr lang="ru-RU" dirty="0" err="1">
                <a:latin typeface="Times New Roman"/>
                <a:ea typeface="Calibri"/>
                <a:cs typeface="Times New Roman"/>
              </a:rPr>
              <a:t>mail</a:t>
            </a:r>
            <a:r>
              <a:rPr lang="ru-RU" dirty="0">
                <a:latin typeface="Times New Roman"/>
                <a:ea typeface="Calibri"/>
                <a:cs typeface="Times New Roman"/>
              </a:rPr>
              <a:t>: </a:t>
            </a:r>
            <a:r>
              <a:rPr lang="ru-RU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IvanovaIAn@samadm.ru</a:t>
            </a:r>
            <a:endParaRPr lang="ru-RU" dirty="0">
              <a:solidFill>
                <a:srgbClr val="002060"/>
              </a:solidFill>
              <a:ea typeface="Calibri"/>
              <a:cs typeface="Times New Roman"/>
            </a:endParaRPr>
          </a:p>
          <a:p>
            <a:pPr indent="0" algn="just">
              <a:lnSpc>
                <a:spcPct val="107000"/>
              </a:lnSpc>
              <a:spcAft>
                <a:spcPts val="0"/>
              </a:spcAft>
              <a:buNone/>
            </a:pPr>
            <a:r>
              <a:rPr lang="ru-RU" dirty="0">
                <a:latin typeface="Times New Roman"/>
                <a:ea typeface="Calibri"/>
                <a:cs typeface="Times New Roman"/>
              </a:rPr>
              <a:t>Оставить сообщение можно на муниципальном </a:t>
            </a:r>
            <a:r>
              <a:rPr lang="ru-RU" dirty="0" err="1">
                <a:latin typeface="Times New Roman"/>
                <a:ea typeface="Calibri"/>
                <a:cs typeface="Times New Roman"/>
              </a:rPr>
              <a:t>геопортале</a:t>
            </a:r>
            <a:r>
              <a:rPr lang="ru-RU" dirty="0">
                <a:latin typeface="Times New Roman"/>
                <a:ea typeface="Calibri"/>
                <a:cs typeface="Times New Roman"/>
              </a:rPr>
              <a:t> Самары: </a:t>
            </a:r>
            <a:r>
              <a:rPr lang="ru-RU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https://map.samadm.ru/samara/</a:t>
            </a:r>
            <a:endParaRPr lang="ru-RU" dirty="0">
              <a:solidFill>
                <a:srgbClr val="002060"/>
              </a:solidFill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12303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692697"/>
            <a:ext cx="7992887" cy="48965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57693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764703"/>
            <a:ext cx="7920879" cy="46805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50731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795232"/>
            <a:ext cx="8229600" cy="5156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86329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92697"/>
            <a:ext cx="8229600" cy="46805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47208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260648"/>
            <a:ext cx="8640960" cy="6336704"/>
          </a:xfrm>
        </p:spPr>
        <p:txBody>
          <a:bodyPr>
            <a:normAutofit/>
          </a:bodyPr>
          <a:lstStyle/>
          <a:p>
            <a:pPr marL="144000" indent="0">
              <a:lnSpc>
                <a:spcPct val="120000"/>
              </a:lnSpc>
              <a:buNone/>
            </a:pPr>
            <a:r>
              <a:rPr lang="ru-RU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836713"/>
            <a:ext cx="8280920" cy="44644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89171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88640"/>
            <a:ext cx="8640960" cy="6669360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908721"/>
            <a:ext cx="8208912" cy="30963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24192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199</TotalTime>
  <Words>172</Words>
  <Application>Microsoft Office PowerPoint</Application>
  <PresentationFormat>Экран (4:3)</PresentationFormat>
  <Paragraphs>20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Arial</vt:lpstr>
      <vt:lpstr>Calibri</vt:lpstr>
      <vt:lpstr>Times New Roman</vt:lpstr>
      <vt:lpstr>Тема Office</vt:lpstr>
      <vt:lpstr> Информация по борьбе с незаконным оборотом наркотиков на территории городского округа Самара  Прокуратура города Самары Администрация городского округа Самара  Управление МВД России по г. Самаре  РАЗЪЯСНЯЮТ </vt:lpstr>
      <vt:lpstr>ЭТО ВАЖНО!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Масленникова Оксана Алексеевна</dc:creator>
  <cp:lastModifiedBy>Смирнова Карина Владимировна</cp:lastModifiedBy>
  <cp:revision>25</cp:revision>
  <cp:lastPrinted>2022-03-17T07:01:37Z</cp:lastPrinted>
  <dcterms:created xsi:type="dcterms:W3CDTF">2022-03-03T05:25:41Z</dcterms:created>
  <dcterms:modified xsi:type="dcterms:W3CDTF">2022-10-18T11:41:39Z</dcterms:modified>
</cp:coreProperties>
</file>