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57" r:id="rId4"/>
    <p:sldId id="272" r:id="rId5"/>
    <p:sldId id="266" r:id="rId6"/>
    <p:sldId id="273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u="none" strike="noStrike" baseline="0" dirty="0">
                <a:effectLst/>
              </a:rPr>
              <a:t>Основные показатели бюджета 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Лист1!$A$1:$C$1</c:f>
              <c:strCache>
                <c:ptCount val="3"/>
                <c:pt idx="0">
                  <c:v>Доходы     (тыс. руб.)</c:v>
                </c:pt>
                <c:pt idx="1">
                  <c:v>Расходы      (тыс. руб.)</c:v>
                </c:pt>
                <c:pt idx="2">
                  <c:v>Дефицит</c:v>
                </c:pt>
              </c:strCache>
            </c:strRef>
          </c:cat>
          <c:val>
            <c:numRef>
              <c:f>Лист1!$A$2:$C$2</c:f>
              <c:numCache>
                <c:formatCode>#,##0.00</c:formatCode>
                <c:ptCount val="3"/>
                <c:pt idx="0">
                  <c:v>149687.9</c:v>
                </c:pt>
                <c:pt idx="1">
                  <c:v>156268.70000000001</c:v>
                </c:pt>
                <c:pt idx="2">
                  <c:v>6580.8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71254622481331"/>
          <c:y val="2.5448235974551765E-2"/>
          <c:w val="0.55582693649685977"/>
          <c:h val="0.92134181607865817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fld id="{518D9D8D-E248-4885-AFDD-AA4B3F0A1E33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C28B5B-CA69-466F-9F13-3609A5D42E80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E2C8393-68FE-4761-AA7B-D9D89E6A76A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F14BE1-0E10-45DC-B9CC-D1EA65C0526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земельный налог -                                         27 907,6 тыс.руб.</c:v>
                </c:pt>
                <c:pt idx="1">
                  <c:v>налог на имущество физических лиц -           19 303,8тыс.руб.</c:v>
                </c:pt>
                <c:pt idx="2">
                  <c:v>штрафы -  2 266,5 тыс.руб.</c:v>
                </c:pt>
                <c:pt idx="3">
                  <c:v>безвозмездные поступления -                    100 205,0 тыс.руб.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0.186</c:v>
                </c:pt>
                <c:pt idx="1">
                  <c:v>0.129</c:v>
                </c:pt>
                <c:pt idx="2">
                  <c:v>1.4999999999999999E-2</c:v>
                </c:pt>
                <c:pt idx="3">
                  <c:v>0.69940000000000002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7441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7441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r">
              <a:defRPr sz="1200"/>
            </a:lvl1pPr>
          </a:lstStyle>
          <a:p>
            <a:fld id="{7130DBB3-CA44-4B56-853B-EB238E7C58C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0" tIns="45495" rIns="90990" bIns="454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0" tIns="45495" rIns="90990" bIns="454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60" cy="497441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60" cy="497441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r">
              <a:defRPr sz="1200"/>
            </a:lvl1pPr>
          </a:lstStyle>
          <a:p>
            <a:fld id="{DD8C7467-6F82-4EC1-A1A6-785CCF178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0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4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0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7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4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0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7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2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2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6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119-661C-4AD8-BDF2-97C9142064C5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2047-CFB2-4728-9B01-E8BB5BBC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9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" y="1700808"/>
            <a:ext cx="9134838" cy="5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" y="17954"/>
            <a:ext cx="9144000" cy="1512168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203449" y="2496394"/>
            <a:ext cx="6244109" cy="2675447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in-schelkovo.ru/upload/resizeproxy/720_/260abe733e259bedf3a2acdcc9354630.jpg?1508372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789"/>
            <a:ext cx="3622445" cy="29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2445" y="1700808"/>
            <a:ext cx="5489438" cy="4583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Исполнение бюджета Куйбышевского внутригородского района городского округа Самара за 1 квартал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на основании Бюджетного кодекса Российской Федерации, Устава Администрации Куйбышевского внутригородского района городского округа Самара, Положения «О бюджетном устройстве и бюджетном процессе Куйбышевского внутригородского района городского округа» и Решения Совета Депутатов Куйбышевского внутригородского района городского округа Самара от 23.11.2017 № 126 «О бюджете Куйбышевского внутригородского района городского округа Самара Самарской области на 2018 год и на плановый период 2020 и 2021 годов» с учетом вносимых изменений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Решений Совета депутатов Куйбышевского внутригородского района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Самара от 31.01.2018 N 137, от 21.02.2018 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" y="1994173"/>
            <a:ext cx="9122759" cy="486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554" y="1983021"/>
            <a:ext cx="8129847" cy="2989026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532508"/>
            <a:ext cx="2901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39552"/>
            <a:ext cx="9144793" cy="1511939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214595"/>
              </p:ext>
            </p:extLst>
          </p:nvPr>
        </p:nvGraphicFramePr>
        <p:xfrm>
          <a:off x="1259632" y="1994173"/>
          <a:ext cx="7200800" cy="453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20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2168"/>
          </a:xfrm>
          <a:prstGeom prst="rect">
            <a:avLst/>
          </a:prstGeom>
        </p:spPr>
      </p:pic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544212"/>
              </p:ext>
            </p:extLst>
          </p:nvPr>
        </p:nvGraphicFramePr>
        <p:xfrm>
          <a:off x="179512" y="1772816"/>
          <a:ext cx="8676456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162880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СТРУКТУРА </a:t>
            </a:r>
            <a:r>
              <a:rPr lang="ru-RU" sz="3200" dirty="0" smtClean="0"/>
              <a:t>ДОХОДОВ БЮДЖЕТА  НА 2018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64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216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35931"/>
              </p:ext>
            </p:extLst>
          </p:nvPr>
        </p:nvGraphicFramePr>
        <p:xfrm>
          <a:off x="323526" y="1512169"/>
          <a:ext cx="8568953" cy="5125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5286"/>
                <a:gridCol w="1269575"/>
                <a:gridCol w="1518651"/>
                <a:gridCol w="1365441"/>
              </a:tblGrid>
              <a:tr h="600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Поступило </a:t>
                      </a:r>
                      <a:r>
                        <a:rPr lang="ru-RU" sz="1400" dirty="0">
                          <a:effectLst/>
                        </a:rPr>
                        <a:t>доходов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План на 2018 год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Поступление фактически на 01.04.2018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400" dirty="0">
                          <a:effectLst/>
                        </a:rPr>
                        <a:t>% исполнения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20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>
                          <a:effectLst/>
                        </a:rPr>
                        <a:t>Налоговые и неналоговые доходы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49 482,9</a:t>
                      </a:r>
                      <a:endParaRPr lang="ru-RU" sz="1100" b="1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8 848,4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17,9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20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>
                          <a:effectLst/>
                        </a:rPr>
                        <a:t>в том числе: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20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           налог </a:t>
                      </a:r>
                      <a:r>
                        <a:rPr lang="ru-RU" sz="1100" dirty="0">
                          <a:effectLst/>
                        </a:rPr>
                        <a:t>на имущество физических лиц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19 303,8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1 250,5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6,5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20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           земельный </a:t>
                      </a:r>
                      <a:r>
                        <a:rPr lang="ru-RU" sz="1100" dirty="0">
                          <a:effectLst/>
                        </a:rPr>
                        <a:t>налог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27 907,6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6 892,0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24,7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1150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           прочие поступления от денежных взысканий (штрафов) и иных сумм в возмещение ущерба, зачисляемых в бюджеты внутригородских районов (административные штрафы, налагаемые административными комиссиями)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2 266,5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705,9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575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           государственная </a:t>
                      </a:r>
                      <a:r>
                        <a:rPr lang="ru-RU" sz="1100" dirty="0">
                          <a:effectLst/>
                        </a:rPr>
                        <a:t>пошлина за выдачу разрешения на установку рекламной конструкции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20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100 205,0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19 820,2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19,8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20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в том числе: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383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            Дотации </a:t>
                      </a:r>
                      <a:r>
                        <a:rPr lang="ru-RU" sz="1100" dirty="0">
                          <a:effectLst/>
                        </a:rPr>
                        <a:t>бюджетам бюджетной системы Российской Федерации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75 966,5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19 455,1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575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           Субсидии </a:t>
                      </a:r>
                      <a:r>
                        <a:rPr lang="ru-RU" sz="1100" dirty="0">
                          <a:effectLst/>
                        </a:rPr>
                        <a:t>бюджетам бюджетной системы Российской Федерации (межбюджетные субсидии)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23 051,5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400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50" dirty="0" smtClean="0">
                          <a:effectLst/>
                        </a:rPr>
                        <a:t>        Субвенции </a:t>
                      </a:r>
                      <a:r>
                        <a:rPr lang="ru-RU" sz="1100" spc="50" dirty="0">
                          <a:effectLst/>
                        </a:rPr>
                        <a:t>бюджетам бюджетной системы Российской Федерации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1187,0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296,8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25,0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200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6105" algn="l"/>
                        </a:tabLs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149 687,9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28 668,6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19,2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9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3" y="1331618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4321" y="1212149"/>
            <a:ext cx="6920345" cy="748143"/>
          </a:xfrm>
        </p:spPr>
        <p:txBody>
          <a:bodyPr>
            <a:noAutofit/>
          </a:bodyPr>
          <a:lstStyle/>
          <a:p>
            <a:pPr indent="273844" algn="just"/>
            <a:endPara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844" algn="just"/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844" algn="just"/>
            <a:endPara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844" algn="just"/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844" algn="just"/>
            <a:endPara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3844" algn="just"/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исполнения бюджета района Администрацией Куйбышевского внутригородского района приняты меры, направленные на повышение собираемости, сокращение недоимки и мобилизации дополнительных доходов: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636" y="3951849"/>
            <a:ext cx="8728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197" name="Picture 5" descr="H:\Орготдел\в презентацию\ЗАседа.комис.по легализ.трудовых отнош\WP_20160621_10_09_50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" y="2590448"/>
            <a:ext cx="2334080" cy="1312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89" y="5354046"/>
            <a:ext cx="3557157" cy="62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26" y="1085387"/>
            <a:ext cx="1610019" cy="1505062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00157" y="1960291"/>
            <a:ext cx="6692124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3 заседания Комиссии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эффективности использования бюджетных средств и увеличению поступлений налоговых и неналоговых доходов бюджета Куйбышевского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района городского округа             	                      Самара,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были приглашены 35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68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		     физических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лиц, имеющих задолженность по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   имущественным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налогам. Из них, заслушано 12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   юридических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14 физических лиц - налогоплательщиков,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имеющих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общую задолженность 4 457,4 тыс. руб. (3 886,8 тыс. руб. по земельному налогу, 570,6 тыс. руб. по налогу на имущество). В результате проведённой работы в бюджет городского округа Самара поступила задолженность в сумме 3 478,7 тыс. руб.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родолжает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свою работу горячая линия по собираемости налогов, проводится информационно - разъяснительная работа с жителями района, направленная на повышение налоговой грамотности населения.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3844" algn="just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03437"/>
            <a:ext cx="9144793" cy="15119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164" y="4783271"/>
            <a:ext cx="2011652" cy="1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" y="1994173"/>
            <a:ext cx="9122759" cy="486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554" y="1983021"/>
            <a:ext cx="8129847" cy="2989026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321" y="1515780"/>
            <a:ext cx="698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Структура расходов бюджета за 1 квартал 2018 года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39552"/>
            <a:ext cx="9144793" cy="151193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07173"/>
              </p:ext>
            </p:extLst>
          </p:nvPr>
        </p:nvGraphicFramePr>
        <p:xfrm>
          <a:off x="539552" y="2060848"/>
          <a:ext cx="8496942" cy="469291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53653"/>
                <a:gridCol w="899018"/>
                <a:gridCol w="1327951"/>
                <a:gridCol w="979080"/>
                <a:gridCol w="979080"/>
                <a:gridCol w="979080"/>
                <a:gridCol w="979080"/>
              </a:tblGrid>
              <a:tr h="401050">
                <a:tc rowSpan="3">
                  <a:txBody>
                    <a:bodyPr/>
                    <a:lstStyle/>
                    <a:p>
                      <a:pPr marL="1016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Наименование показателя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101600" algn="ctr" defTabSz="914400" rtl="0" eaLnBrk="1" latinLnBrk="0" hangingPunct="1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Утверждено Решением о бюджете на 2018 год с учетом изменений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01600" algn="ctr" defTabSz="914400" rtl="0" eaLnBrk="1" latinLnBrk="0" hangingPunct="1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Исполнено за 1 квартал 2018 года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1600" algn="ctr" defTabSz="914400" rtl="0" eaLnBrk="1" latinLnBrk="0" hangingPunct="1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всего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R="27940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том числе средства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1600" algn="ctr" defTabSz="914400" rtl="0" eaLnBrk="1" latinLnBrk="0" hangingPunct="1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всего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080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том числе средства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бюджета района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вышестоящих бюджетов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бюджета района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вышестоящих бюджетов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</a:tr>
              <a:tr h="351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   Общегосударственные </a:t>
                      </a: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вопросы</a:t>
                      </a:r>
                    </a:p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85 523,1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84 336,1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1 187,0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15 491,1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15 315,0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176,0</a:t>
                      </a:r>
                    </a:p>
                  </a:txBody>
                  <a:tcPr marL="0" marR="0" marT="0" marB="0"/>
                </a:tc>
              </a:tr>
              <a:tr h="239759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Национальная оборона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513237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138,7</a:t>
                      </a:r>
                      <a:endParaRPr lang="ru-RU" sz="1400" b="1" dirty="0">
                        <a:effectLst/>
                      </a:endParaRPr>
                    </a:p>
                    <a:p>
                      <a:pPr marL="2413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138,7</a:t>
                      </a:r>
                    </a:p>
                    <a:p>
                      <a:pPr marL="241300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226642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Национальная экономика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27 976,8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9 017,6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18 959,2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527639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Жилищно-</a:t>
                      </a:r>
                    </a:p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коммунальное</a:t>
                      </a:r>
                    </a:p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хозяйство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32 062,2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27 823,6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4 238,6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606,5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606,5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351759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Образование </a:t>
                      </a:r>
                    </a:p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7 927,9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7 927,9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1 950,2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1 950,2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0" marR="0" marT="0" marB="0"/>
                </a:tc>
              </a:tr>
              <a:tr h="258209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1 600,0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1 600,0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239759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550,0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18,5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213524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226642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290,0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335770">
                <a:tc>
                  <a:txBody>
                    <a:bodyPr/>
                    <a:lstStyle/>
                    <a:p>
                      <a:pPr marL="1016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Всего расходов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156 268,7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131</a:t>
                      </a:r>
                      <a:r>
                        <a:rPr lang="ru-RU" sz="1100" b="1" dirty="0">
                          <a:effectLst/>
                        </a:rPr>
                        <a:t> 883,9</a:t>
                      </a:r>
                      <a:endParaRPr lang="ru-RU" sz="1400" b="1" dirty="0">
                        <a:effectLst/>
                      </a:endParaRPr>
                    </a:p>
                    <a:p>
                      <a:pPr marL="24130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24 384,8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18 316,3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18140,3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176,0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2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443</Words>
  <Application>Microsoft Office PowerPoint</Application>
  <PresentationFormat>Экран (4:3)</PresentationFormat>
  <Paragraphs>174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Ковлягина Оксана Федоровна</dc:creator>
  <cp:lastModifiedBy>Емануйлова Анастасия Александровна</cp:lastModifiedBy>
  <cp:revision>70</cp:revision>
  <cp:lastPrinted>2018-05-28T13:32:57Z</cp:lastPrinted>
  <dcterms:created xsi:type="dcterms:W3CDTF">2016-03-16T13:17:57Z</dcterms:created>
  <dcterms:modified xsi:type="dcterms:W3CDTF">2018-05-29T06:02:32Z</dcterms:modified>
</cp:coreProperties>
</file>